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3" r:id="rId1"/>
  </p:sldMasterIdLst>
  <p:notesMasterIdLst>
    <p:notesMasterId r:id="rId16"/>
  </p:notesMasterIdLst>
  <p:sldIdLst>
    <p:sldId id="256" r:id="rId2"/>
    <p:sldId id="257" r:id="rId3"/>
    <p:sldId id="267" r:id="rId4"/>
    <p:sldId id="275" r:id="rId5"/>
    <p:sldId id="273" r:id="rId6"/>
    <p:sldId id="259" r:id="rId7"/>
    <p:sldId id="269" r:id="rId8"/>
    <p:sldId id="274" r:id="rId9"/>
    <p:sldId id="277" r:id="rId10"/>
    <p:sldId id="263" r:id="rId11"/>
    <p:sldId id="276" r:id="rId12"/>
    <p:sldId id="261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4" autoAdjust="0"/>
    <p:restoredTop sz="87085" autoAdjust="0"/>
  </p:normalViewPr>
  <p:slideViewPr>
    <p:cSldViewPr>
      <p:cViewPr varScale="1">
        <p:scale>
          <a:sx n="63" d="100"/>
          <a:sy n="63" d="100"/>
        </p:scale>
        <p:origin x="17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154B7-FB88-4ED2-BA18-5EF0846E6A34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8B5C-BBA6-4D39-B2AA-2E6D5CD6EA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1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67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1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42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52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5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3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3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4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9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7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1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0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87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3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73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0296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4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2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2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3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9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4682825-BE01-4B1A-846F-F8DE3C8BF31D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5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540" y="54646"/>
            <a:ext cx="7742419" cy="26045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Deposition of Alkanethiolate Self-Assembled Monolayers on Germanium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778" y="2133600"/>
            <a:ext cx="6950438" cy="2438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6400" dirty="0">
                <a:solidFill>
                  <a:schemeClr val="tx1"/>
                </a:solidFill>
                <a:latin typeface="+mn-lt"/>
              </a:rPr>
              <a:t>ViAnn Pham</a:t>
            </a:r>
            <a:r>
              <a:rPr lang="en-US" sz="6400" baseline="30000" dirty="0">
                <a:solidFill>
                  <a:schemeClr val="tx1"/>
                </a:solidFill>
                <a:latin typeface="+mn-lt"/>
              </a:rPr>
              <a:t>1</a:t>
            </a: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+mn-lt"/>
              </a:rPr>
              <a:t>Stacy Heslop</a:t>
            </a:r>
            <a:r>
              <a:rPr lang="en-US" sz="640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6400" dirty="0">
                <a:solidFill>
                  <a:schemeClr val="tx1"/>
                </a:solidFill>
                <a:latin typeface="+mn-lt"/>
              </a:rPr>
              <a:t>, Anthony Muscat</a:t>
            </a:r>
            <a:r>
              <a:rPr lang="en-US" sz="6400" baseline="30000" dirty="0">
                <a:solidFill>
                  <a:schemeClr val="tx1"/>
                </a:solidFill>
                <a:latin typeface="+mn-lt"/>
              </a:rPr>
              <a:t>1</a:t>
            </a: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+mn-lt"/>
              </a:rPr>
              <a:t>Department of Chemical and Environmental Engineering</a:t>
            </a:r>
            <a:r>
              <a:rPr lang="en-US" sz="6400" baseline="30000" dirty="0">
                <a:solidFill>
                  <a:schemeClr val="tx1"/>
                </a:solidFill>
                <a:latin typeface="+mn-lt"/>
              </a:rPr>
              <a:t>1</a:t>
            </a:r>
            <a:endParaRPr lang="en-US" sz="64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+mn-lt"/>
              </a:rPr>
              <a:t>Department of Chemistry and Biochemistry</a:t>
            </a:r>
            <a:r>
              <a:rPr lang="en-US" sz="6400" baseline="30000" dirty="0">
                <a:solidFill>
                  <a:schemeClr val="tx1"/>
                </a:solidFill>
                <a:latin typeface="+mn-lt"/>
              </a:rPr>
              <a:t>2</a:t>
            </a:r>
            <a:endParaRPr lang="en-US" sz="64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+mn-lt"/>
              </a:rPr>
              <a:t>University of Arizona</a:t>
            </a:r>
          </a:p>
          <a:p>
            <a:pPr algn="ctr"/>
            <a:endParaRPr lang="en-US" sz="64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+mn-lt"/>
              </a:rPr>
              <a:t>NASA Space Grant Symposium</a:t>
            </a: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+mn-lt"/>
              </a:rPr>
              <a:t>University of Arizona - Tucson</a:t>
            </a: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+mn-lt"/>
              </a:rPr>
              <a:t>Saturday, April 14, 2018  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5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06" y="5644017"/>
            <a:ext cx="870283" cy="11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93" y="5737954"/>
            <a:ext cx="1137914" cy="97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5" y="5723900"/>
            <a:ext cx="1040326" cy="9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135" y="352705"/>
            <a:ext cx="8137161" cy="762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Increasing temperature with amine decreases C/Ge ratio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028021" y="5638947"/>
            <a:ext cx="6940960" cy="101553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/>
              <a:t>Increasing temperature increase C/Ge ratio for thiol alone, but decreases C/Ge ratio for thiol and amine solutions.</a:t>
            </a:r>
          </a:p>
        </p:txBody>
      </p:sp>
      <p:pic>
        <p:nvPicPr>
          <p:cNvPr id="11" name="Picture 10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ED844-7B4F-44E9-B748-D627D721EB17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455BB-67FE-4DC1-A409-631BA4F3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000"/>
          <a:stretch/>
        </p:blipFill>
        <p:spPr>
          <a:xfrm>
            <a:off x="1371600" y="1114705"/>
            <a:ext cx="5486400" cy="45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4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522" y="398043"/>
            <a:ext cx="7742869" cy="78906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Overlayer thickness corroborates XPS results</a:t>
            </a:r>
            <a:endParaRPr lang="en-US" dirty="0"/>
          </a:p>
        </p:txBody>
      </p:sp>
      <p:pic>
        <p:nvPicPr>
          <p:cNvPr id="11" name="Picture 10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B1F696-08DA-444D-81E0-9A628F2A3F3A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10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F5065E6-7391-4CAB-8DBF-1344CAAEFB50}"/>
              </a:ext>
            </a:extLst>
          </p:cNvPr>
          <p:cNvSpPr txBox="1">
            <a:spLocks/>
          </p:cNvSpPr>
          <p:nvPr/>
        </p:nvSpPr>
        <p:spPr>
          <a:xfrm>
            <a:off x="4810540" y="2133600"/>
            <a:ext cx="348896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With EDA, increasing T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Lower thickness</a:t>
            </a:r>
          </a:p>
          <a:p>
            <a:pPr marL="285750" indent="-285750"/>
            <a:r>
              <a:rPr lang="en-US" sz="2000" dirty="0"/>
              <a:t>At 60°C, adding EDA   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Lower thickness</a:t>
            </a:r>
          </a:p>
          <a:p>
            <a:pPr marL="285750" indent="-285750"/>
            <a:r>
              <a:rPr lang="en-US" sz="2000" dirty="0"/>
              <a:t>At RT, adding EDA       </a:t>
            </a:r>
            <a:r>
              <a:rPr lang="en-US" sz="2000" dirty="0">
                <a:sym typeface="Wingdings" panose="05000000000000000000" pitchFamily="2" charset="2"/>
              </a:rPr>
              <a:t> higher thickness</a:t>
            </a:r>
            <a:endParaRPr lang="en-US" sz="2000" dirty="0"/>
          </a:p>
          <a:p>
            <a:pPr marL="285750" indent="-285750"/>
            <a:r>
              <a:rPr lang="en-US" sz="2000" dirty="0"/>
              <a:t>ODT alone, increasing T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higher thickness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43E74-4D89-4D95-811F-41F1FCCE18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83"/>
          <a:stretch/>
        </p:blipFill>
        <p:spPr>
          <a:xfrm>
            <a:off x="112356" y="1770825"/>
            <a:ext cx="4698184" cy="37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734" y="-24539"/>
            <a:ext cx="7620000" cy="972403"/>
          </a:xfrm>
        </p:spPr>
        <p:txBody>
          <a:bodyPr/>
          <a:lstStyle/>
          <a:p>
            <a:r>
              <a:rPr lang="en-US" sz="3600" dirty="0"/>
              <a:t>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429" y="1052013"/>
            <a:ext cx="7620000" cy="2187350"/>
          </a:xfrm>
        </p:spPr>
        <p:txBody>
          <a:bodyPr>
            <a:noAutofit/>
          </a:bodyPr>
          <a:lstStyle/>
          <a:p>
            <a:r>
              <a:rPr lang="en-US" sz="2000" dirty="0"/>
              <a:t>EDA helps at RT and does not contribute to oxidation.</a:t>
            </a:r>
          </a:p>
          <a:p>
            <a:r>
              <a:rPr lang="en-US" sz="2000" dirty="0"/>
              <a:t>20 h immersion produces a more dense and highly-ordered layer than 20 min immersion</a:t>
            </a:r>
          </a:p>
          <a:p>
            <a:r>
              <a:rPr lang="en-US" sz="2000" dirty="0"/>
              <a:t>Increasing temperature for solutions with EDA does not produce a more dense and highly-ordered layer.</a:t>
            </a:r>
          </a:p>
          <a:p>
            <a:endParaRPr lang="en-US" sz="2000" dirty="0"/>
          </a:p>
          <a:p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460375" y="3555621"/>
            <a:ext cx="2977266" cy="906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Future Work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07975" y="4462173"/>
            <a:ext cx="7620000" cy="82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/>
            <a:r>
              <a:rPr lang="en-US" sz="2000" dirty="0"/>
              <a:t>Confirm temperature trends.</a:t>
            </a:r>
          </a:p>
          <a:p>
            <a:pPr marL="411480" lvl="1" indent="0">
              <a:buFont typeface="Arial" pitchFamily="34" charset="0"/>
              <a:buNone/>
            </a:pPr>
            <a:endParaRPr lang="en-US" dirty="0"/>
          </a:p>
          <a:p>
            <a:pPr marL="411480" lvl="1" indent="0">
              <a:buFont typeface="Arial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AutoShape 2" descr="Image result for lam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4F29C5-9D06-470C-A5E3-F57FB6728FB5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288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109" y="0"/>
            <a:ext cx="7620000" cy="1143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109" y="1371600"/>
            <a:ext cx="76200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/>
              <a:t>Muscat Research Group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NASA/Arizona Space Grant Consortium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Lam Research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334000"/>
            <a:ext cx="1398323" cy="1309111"/>
          </a:xfrm>
          <a:prstGeom prst="rect">
            <a:avLst/>
          </a:prstGeom>
        </p:spPr>
      </p:pic>
      <p:pic>
        <p:nvPicPr>
          <p:cNvPr id="8" name="Picture 7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5578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65564"/>
            <a:ext cx="1375781" cy="11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lam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lam resea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ge result for lam resear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Image result for lam researc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0" descr="Image result for lam researc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12" descr="Image result for lam research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4" descr="Image result for lam research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16" descr="Image result for lam resear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2" name="Picture 18" descr="Image result for lam research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89279"/>
            <a:ext cx="2743200" cy="9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8E387F-6F72-48A3-9006-CDCB987DBE3E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7212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375" y="2514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334000"/>
            <a:ext cx="1398323" cy="1309111"/>
          </a:xfrm>
          <a:prstGeom prst="rect">
            <a:avLst/>
          </a:prstGeom>
        </p:spPr>
      </p:pic>
      <p:pic>
        <p:nvPicPr>
          <p:cNvPr id="8" name="Picture 7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5578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65564"/>
            <a:ext cx="1375781" cy="11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lam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lam resea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ge result for lam resear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Image result for lam researc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0" descr="Image result for lam researc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12" descr="Image result for lam research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4" descr="Image result for lam research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16" descr="Image result for lam resear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2" name="Picture 18" descr="Image result for lam research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89279"/>
            <a:ext cx="2743200" cy="9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4C72B0-DA04-4AC4-90AD-62C821FD743E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1548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/>
              <a:t>Motivation and Background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96746"/>
            <a:ext cx="3649941" cy="4611385"/>
          </a:xfrm>
        </p:spPr>
        <p:txBody>
          <a:bodyPr>
            <a:noAutofit/>
          </a:bodyPr>
          <a:lstStyle/>
          <a:p>
            <a:r>
              <a:rPr lang="en-US" sz="1800" u="sng" dirty="0"/>
              <a:t>Problem</a:t>
            </a:r>
            <a:r>
              <a:rPr lang="en-US" sz="1800" dirty="0"/>
              <a:t>: Ge form unstable oxides that inhibit device performance.</a:t>
            </a:r>
          </a:p>
          <a:p>
            <a:pPr lvl="1"/>
            <a:r>
              <a:rPr lang="en-US" sz="1800" dirty="0"/>
              <a:t>Need to find effective surface passivation method for Ge at reasonable time scales</a:t>
            </a:r>
          </a:p>
          <a:p>
            <a:pPr lvl="1"/>
            <a:r>
              <a:rPr lang="en-US" sz="1800" dirty="0"/>
              <a:t>Passivation layer = coat of protective material that reduces the amount of chemical reactivity on the surface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11" name="Picture 10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07" y="6141105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7" y="6081638"/>
            <a:ext cx="681365" cy="637895"/>
          </a:xfrm>
          <a:prstGeom prst="rect">
            <a:avLst/>
          </a:prstGeom>
        </p:spPr>
      </p:pic>
      <p:pic>
        <p:nvPicPr>
          <p:cNvPr id="10" name="Picture 9" descr="Transistor Figure 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803"/>
          <a:stretch/>
        </p:blipFill>
        <p:spPr>
          <a:xfrm>
            <a:off x="4419600" y="3926628"/>
            <a:ext cx="3653321" cy="160782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65558"/>
              </p:ext>
            </p:extLst>
          </p:nvPr>
        </p:nvGraphicFramePr>
        <p:xfrm>
          <a:off x="4850278" y="1483712"/>
          <a:ext cx="2977266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Hole Mobility (cm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 V/s)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200</a:t>
                      </a:r>
                      <a:endParaRPr lang="en-US" sz="18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Germanium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0" y="5486400"/>
            <a:ext cx="3050054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effectLst/>
                <a:latin typeface="Calibri Light" pitchFamily="34" charset="0"/>
                <a:cs typeface="Calibri Light" pitchFamily="34" charset="0"/>
              </a:rPr>
              <a:t>https://www.androidcentral.com/sites/androidcentral.com/files/styles/xlarge/public/article_images/2015/01/Transistor.png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56083"/>
              </p:ext>
            </p:extLst>
          </p:nvPr>
        </p:nvGraphicFramePr>
        <p:xfrm>
          <a:off x="4833713" y="3141388"/>
          <a:ext cx="3077629" cy="563880"/>
        </p:xfrm>
        <a:graphic>
          <a:graphicData uri="http://schemas.openxmlformats.org/drawingml/2006/table">
            <a:tbl>
              <a:tblPr/>
              <a:tblGrid>
                <a:gridCol w="3077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 Alamo, Jesús A. "Nanometre-scale electronics with III-V compound semiconductors." </a:t>
                      </a:r>
                      <a:r>
                        <a:rPr lang="en-US" sz="900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Nature</a:t>
                      </a:r>
                      <a:r>
                        <a:rPr lang="en-US" sz="9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479.7373 (2011): 317-323.</a:t>
                      </a:r>
                    </a:p>
                  </a:txBody>
                  <a:tcPr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01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410" y="35929"/>
            <a:ext cx="7620000" cy="1143000"/>
          </a:xfrm>
        </p:spPr>
        <p:txBody>
          <a:bodyPr/>
          <a:lstStyle/>
          <a:p>
            <a:r>
              <a:rPr lang="en-US" dirty="0"/>
              <a:t>Motivation and Background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429" y="1593536"/>
            <a:ext cx="3600166" cy="4756665"/>
          </a:xfrm>
        </p:spPr>
        <p:txBody>
          <a:bodyPr>
            <a:normAutofit/>
          </a:bodyPr>
          <a:lstStyle/>
          <a:p>
            <a:r>
              <a:rPr lang="en-US" sz="2000" dirty="0"/>
              <a:t>Use octadecanethiol (ODT) as passivation reagent.</a:t>
            </a:r>
          </a:p>
          <a:p>
            <a:pPr lvl="1"/>
            <a:r>
              <a:rPr lang="en-US" sz="2000" dirty="0"/>
              <a:t>Long-chain thiol</a:t>
            </a:r>
          </a:p>
          <a:p>
            <a:pPr lvl="1"/>
            <a:r>
              <a:rPr lang="en-US" sz="2000" dirty="0"/>
              <a:t>Used successfully in literature, but at long time scales (20 h)</a:t>
            </a:r>
          </a:p>
          <a:p>
            <a:pPr lvl="2"/>
            <a:r>
              <a:rPr lang="en-US" sz="2000" dirty="0"/>
              <a:t>Not practical for industry</a:t>
            </a:r>
          </a:p>
          <a:p>
            <a:pPr lvl="2"/>
            <a:endParaRPr lang="en-US" sz="2000" dirty="0"/>
          </a:p>
          <a:p>
            <a:r>
              <a:rPr lang="en-US" sz="2000" b="1" dirty="0"/>
              <a:t>Goal: </a:t>
            </a:r>
            <a:r>
              <a:rPr lang="en-US" sz="2000" dirty="0"/>
              <a:t>reduce passivation time by adding ethylenediamine (EDA)</a:t>
            </a:r>
          </a:p>
        </p:txBody>
      </p:sp>
      <p:pic>
        <p:nvPicPr>
          <p:cNvPr id="10" name="Picture 9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2CB4DE-C563-428E-B713-BB8B72D3AEBC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244E6E-451D-409F-B990-6ADF1CBEA23B}"/>
              </a:ext>
            </a:extLst>
          </p:cNvPr>
          <p:cNvGrpSpPr/>
          <p:nvPr/>
        </p:nvGrpSpPr>
        <p:grpSpPr>
          <a:xfrm>
            <a:off x="5410200" y="2895600"/>
            <a:ext cx="1374466" cy="2902924"/>
            <a:chOff x="5065050" y="2523956"/>
            <a:chExt cx="1374466" cy="2902924"/>
          </a:xfrm>
        </p:grpSpPr>
        <p:pic>
          <p:nvPicPr>
            <p:cNvPr id="30" name="Picture 35">
              <a:extLst>
                <a:ext uri="{FF2B5EF4-FFF2-40B4-BE49-F238E27FC236}">
                  <a16:creationId xmlns:a16="http://schemas.microsoft.com/office/drawing/2014/main" id="{1CBC8FC8-89DE-4253-80B2-E65C96DC9F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r="7443"/>
            <a:stretch/>
          </p:blipFill>
          <p:spPr bwMode="auto">
            <a:xfrm rot="21057810">
              <a:off x="5772541" y="2523956"/>
              <a:ext cx="356630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5">
              <a:extLst>
                <a:ext uri="{FF2B5EF4-FFF2-40B4-BE49-F238E27FC236}">
                  <a16:creationId xmlns:a16="http://schemas.microsoft.com/office/drawing/2014/main" id="{DBE0E6EF-229E-46BB-952F-BBA33BAC3D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r="7443"/>
            <a:stretch/>
          </p:blipFill>
          <p:spPr bwMode="auto">
            <a:xfrm rot="21057810">
              <a:off x="5471831" y="2535989"/>
              <a:ext cx="356630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5">
              <a:extLst>
                <a:ext uri="{FF2B5EF4-FFF2-40B4-BE49-F238E27FC236}">
                  <a16:creationId xmlns:a16="http://schemas.microsoft.com/office/drawing/2014/main" id="{7E528ED7-72E9-4E68-9935-635E714E5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r="7443"/>
            <a:stretch/>
          </p:blipFill>
          <p:spPr bwMode="auto">
            <a:xfrm rot="21057810">
              <a:off x="5150593" y="2538728"/>
              <a:ext cx="356630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44831082-902E-4C98-8B26-C6A13BF4C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050" y="4977131"/>
              <a:ext cx="1374466" cy="44974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latin typeface="+mj-lt"/>
                </a:rPr>
                <a:t>Ge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0E7AF28-24B2-4C0A-94F4-4C7C08C6A3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3" t="82000" r="24269" b="-286"/>
          <a:stretch/>
        </p:blipFill>
        <p:spPr>
          <a:xfrm>
            <a:off x="3869410" y="1576383"/>
            <a:ext cx="1240080" cy="609601"/>
          </a:xfrm>
          <a:prstGeom prst="rect">
            <a:avLst/>
          </a:prstGeom>
        </p:spPr>
      </p:pic>
      <p:pic>
        <p:nvPicPr>
          <p:cNvPr id="37" name="Picture 35">
            <a:extLst>
              <a:ext uri="{FF2B5EF4-FFF2-40B4-BE49-F238E27FC236}">
                <a16:creationId xmlns:a16="http://schemas.microsoft.com/office/drawing/2014/main" id="{C0437822-910B-4754-891D-9D0297AB4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7443"/>
          <a:stretch/>
        </p:blipFill>
        <p:spPr bwMode="auto">
          <a:xfrm rot="5400000">
            <a:off x="6735886" y="485772"/>
            <a:ext cx="35663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77BAEB-F962-48AD-A150-FEF62A87EA29}"/>
              </a:ext>
            </a:extLst>
          </p:cNvPr>
          <p:cNvCxnSpPr>
            <a:cxnSpLocks/>
          </p:cNvCxnSpPr>
          <p:nvPr/>
        </p:nvCxnSpPr>
        <p:spPr>
          <a:xfrm flipV="1">
            <a:off x="4870092" y="1881183"/>
            <a:ext cx="803966" cy="13247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EF667DE-5291-4EB3-895B-258A0A1217FF}"/>
              </a:ext>
            </a:extLst>
          </p:cNvPr>
          <p:cNvSpPr txBox="1"/>
          <p:nvPr/>
        </p:nvSpPr>
        <p:spPr>
          <a:xfrm>
            <a:off x="4489450" y="2272624"/>
            <a:ext cx="4098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EDA converts thiol to thiolate.</a:t>
            </a:r>
          </a:p>
        </p:txBody>
      </p:sp>
    </p:spTree>
    <p:extLst>
      <p:ext uri="{BB962C8B-B14F-4D97-AF65-F5344CB8AC3E}">
        <p14:creationId xmlns:p14="http://schemas.microsoft.com/office/powerpoint/2010/main" val="355681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429" y="182673"/>
            <a:ext cx="828956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 amine increases layer thickness</a:t>
            </a:r>
          </a:p>
        </p:txBody>
      </p:sp>
      <p:pic>
        <p:nvPicPr>
          <p:cNvPr id="10" name="Picture 9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3572A2-F30D-4205-859B-AC86C5F5AF77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F2899D-EF9B-4A07-AEF6-CE471AABFD3C}"/>
              </a:ext>
            </a:extLst>
          </p:cNvPr>
          <p:cNvGrpSpPr/>
          <p:nvPr/>
        </p:nvGrpSpPr>
        <p:grpSpPr>
          <a:xfrm>
            <a:off x="595111" y="1656858"/>
            <a:ext cx="6038461" cy="4489855"/>
            <a:chOff x="595111" y="1656858"/>
            <a:chExt cx="6038461" cy="44898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C0B30ED-B41A-4C52-971B-9FBD266E8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6617"/>
            <a:stretch/>
          </p:blipFill>
          <p:spPr>
            <a:xfrm>
              <a:off x="595111" y="1656858"/>
              <a:ext cx="6038461" cy="4489855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8E77557-0AA6-427D-8130-A21FC40D387B}"/>
                </a:ext>
              </a:extLst>
            </p:cNvPr>
            <p:cNvCxnSpPr>
              <a:cxnSpLocks/>
            </p:cNvCxnSpPr>
            <p:nvPr/>
          </p:nvCxnSpPr>
          <p:spPr>
            <a:xfrm>
              <a:off x="1295400" y="2743200"/>
              <a:ext cx="50292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FF37374-675B-4BBD-8F3A-AD5D82A75031}"/>
              </a:ext>
            </a:extLst>
          </p:cNvPr>
          <p:cNvSpPr txBox="1"/>
          <p:nvPr/>
        </p:nvSpPr>
        <p:spPr>
          <a:xfrm>
            <a:off x="6608635" y="3016489"/>
            <a:ext cx="181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Ideal overlayer thickness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1CACC3-C27F-43C9-980E-CC6B89659B2D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2743200"/>
            <a:ext cx="689972" cy="5964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55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684" y="21021"/>
            <a:ext cx="7620000" cy="1143000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905000"/>
          </a:xfrm>
        </p:spPr>
        <p:txBody>
          <a:bodyPr>
            <a:noAutofit/>
          </a:bodyPr>
          <a:lstStyle/>
          <a:p>
            <a:r>
              <a:rPr lang="en-US" sz="2400" b="1" dirty="0"/>
              <a:t>Goal: </a:t>
            </a:r>
            <a:r>
              <a:rPr lang="en-US" sz="2400" dirty="0"/>
              <a:t>Reduce the deposition time of a dense, highly-ordered alkanethiolate passivation.</a:t>
            </a:r>
          </a:p>
        </p:txBody>
      </p:sp>
      <p:pic>
        <p:nvPicPr>
          <p:cNvPr id="23" name="Picture 2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3844D1-B2B0-47BC-8B7C-8D9F26D856EA}"/>
              </a:ext>
            </a:extLst>
          </p:cNvPr>
          <p:cNvGrpSpPr/>
          <p:nvPr/>
        </p:nvGrpSpPr>
        <p:grpSpPr>
          <a:xfrm>
            <a:off x="2087356" y="3276600"/>
            <a:ext cx="4359687" cy="2121825"/>
            <a:chOff x="462037" y="3222980"/>
            <a:chExt cx="4359687" cy="2121825"/>
          </a:xfrm>
        </p:grpSpPr>
        <p:grpSp>
          <p:nvGrpSpPr>
            <p:cNvPr id="5" name="Group 4"/>
            <p:cNvGrpSpPr/>
            <p:nvPr/>
          </p:nvGrpSpPr>
          <p:grpSpPr>
            <a:xfrm>
              <a:off x="462037" y="3222980"/>
              <a:ext cx="4359687" cy="1643901"/>
              <a:chOff x="2819400" y="5093529"/>
              <a:chExt cx="3938380" cy="131579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819400" y="5566650"/>
                <a:ext cx="1735282" cy="426028"/>
                <a:chOff x="4810988" y="5947459"/>
                <a:chExt cx="1735282" cy="426028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4810988" y="5947459"/>
                  <a:ext cx="1735282" cy="4260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075956" y="5996209"/>
                  <a:ext cx="1205345" cy="295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Ge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935191" y="5093529"/>
                <a:ext cx="1822589" cy="899149"/>
                <a:chOff x="6944097" y="5474338"/>
                <a:chExt cx="1822589" cy="899149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6944097" y="5947459"/>
                  <a:ext cx="1735282" cy="42602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944097" y="5474338"/>
                  <a:ext cx="1735282" cy="466591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358493" y="5947459"/>
                  <a:ext cx="1205345" cy="295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944097" y="5559824"/>
                  <a:ext cx="1822589" cy="295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Alkanethiolates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3174115" y="603999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Control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716376" y="4421475"/>
              <a:ext cx="2017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Alkanethiolate-passivated surface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BD1C92-394B-4D85-8FA4-068C9A4CBDAC}"/>
                </a:ext>
              </a:extLst>
            </p:cNvPr>
            <p:cNvSpPr txBox="1"/>
            <p:nvPr/>
          </p:nvSpPr>
          <p:spPr>
            <a:xfrm>
              <a:off x="3097476" y="3905461"/>
              <a:ext cx="1334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272B043-192F-431C-819E-73091DA52050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1330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19" y="12033"/>
            <a:ext cx="7620000" cy="1143000"/>
          </a:xfrm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6966" y="1620530"/>
            <a:ext cx="2120160" cy="3035946"/>
          </a:xfr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1800" b="1" dirty="0"/>
              <a:t>Cleaning and etching</a:t>
            </a:r>
          </a:p>
          <a:p>
            <a:r>
              <a:rPr lang="en-US" sz="1800" dirty="0"/>
              <a:t>SC-1 or sonication</a:t>
            </a:r>
          </a:p>
          <a:p>
            <a:r>
              <a:rPr lang="en-US" sz="1800" dirty="0"/>
              <a:t>HF/HCl Oxide strip 5 min</a:t>
            </a:r>
          </a:p>
          <a:p>
            <a:pPr lvl="3"/>
            <a:endParaRPr lang="en-US" dirty="0"/>
          </a:p>
          <a:p>
            <a:pPr marL="1051560" lvl="3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5208436" y="533400"/>
            <a:ext cx="2858078" cy="164576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800" b="1" dirty="0"/>
              <a:t>Control</a:t>
            </a:r>
          </a:p>
          <a:p>
            <a:r>
              <a:rPr lang="en-US" sz="1800" dirty="0"/>
              <a:t>N</a:t>
            </a:r>
            <a:r>
              <a:rPr lang="en-US" sz="1800" baseline="-25000" dirty="0"/>
              <a:t>2</a:t>
            </a:r>
            <a:r>
              <a:rPr lang="en-US" sz="1800" dirty="0"/>
              <a:t> dry</a:t>
            </a:r>
          </a:p>
          <a:p>
            <a:pPr lvl="3"/>
            <a:endParaRPr lang="en-US" sz="1900" dirty="0"/>
          </a:p>
          <a:p>
            <a:pPr marL="1051560" lvl="3" indent="0">
              <a:buFont typeface="Arial" pitchFamily="34" charset="0"/>
              <a:buNone/>
            </a:pPr>
            <a:endParaRPr lang="en-US" sz="1900" dirty="0"/>
          </a:p>
          <a:p>
            <a:endParaRPr lang="en-US" sz="19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137405" y="2613386"/>
            <a:ext cx="2718877" cy="353332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800" b="1" dirty="0"/>
              <a:t>Passivation</a:t>
            </a:r>
            <a:endParaRPr lang="en-US" sz="1800" dirty="0"/>
          </a:p>
          <a:p>
            <a:r>
              <a:rPr lang="en-US" sz="1800" dirty="0"/>
              <a:t>4 mM ODT in EtOH</a:t>
            </a:r>
          </a:p>
          <a:p>
            <a:pPr lvl="1"/>
            <a:r>
              <a:rPr lang="en-US" dirty="0"/>
              <a:t>w/ EDA (1.5 -150 mM)</a:t>
            </a:r>
          </a:p>
          <a:p>
            <a:pPr lvl="1"/>
            <a:r>
              <a:rPr lang="en-US" dirty="0"/>
              <a:t>RT vs 60°C</a:t>
            </a:r>
          </a:p>
          <a:p>
            <a:pPr lvl="1"/>
            <a:r>
              <a:rPr lang="en-US" dirty="0"/>
              <a:t>20 min vs 20 h</a:t>
            </a:r>
          </a:p>
          <a:p>
            <a:pPr marL="1051560" lvl="3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98803" y="1396761"/>
            <a:ext cx="1735282" cy="426028"/>
            <a:chOff x="4810988" y="5947459"/>
            <a:chExt cx="1735282" cy="426028"/>
          </a:xfrm>
        </p:grpSpPr>
        <p:sp>
          <p:nvSpPr>
            <p:cNvPr id="24" name="TextBox 23"/>
            <p:cNvSpPr txBox="1"/>
            <p:nvPr/>
          </p:nvSpPr>
          <p:spPr>
            <a:xfrm>
              <a:off x="5165703" y="5975807"/>
              <a:ext cx="120534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SiGe 75%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10988" y="5947459"/>
              <a:ext cx="1735282" cy="42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02459" y="4053530"/>
            <a:ext cx="1735282" cy="426028"/>
            <a:chOff x="6944097" y="5947459"/>
            <a:chExt cx="1735282" cy="42602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6944097" y="5947459"/>
              <a:ext cx="1735282" cy="42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14249" y="5958586"/>
              <a:ext cx="1205345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44168" y="4788599"/>
            <a:ext cx="2244549" cy="1072980"/>
            <a:chOff x="6884412" y="5652656"/>
            <a:chExt cx="1854652" cy="741875"/>
          </a:xfrm>
        </p:grpSpPr>
        <p:sp>
          <p:nvSpPr>
            <p:cNvPr id="29" name="Rectangle 28"/>
            <p:cNvSpPr/>
            <p:nvPr/>
          </p:nvSpPr>
          <p:spPr>
            <a:xfrm>
              <a:off x="6944097" y="5947459"/>
              <a:ext cx="1735282" cy="42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944097" y="5652656"/>
              <a:ext cx="1735282" cy="2882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67757" y="6025199"/>
              <a:ext cx="12053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84412" y="5689098"/>
              <a:ext cx="1854652" cy="234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alkanethiolates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963771" y="1425109"/>
            <a:ext cx="12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32904" y="2916573"/>
            <a:ext cx="1735282" cy="795360"/>
            <a:chOff x="132904" y="2916573"/>
            <a:chExt cx="1735282" cy="795360"/>
          </a:xfrm>
        </p:grpSpPr>
        <p:grpSp>
          <p:nvGrpSpPr>
            <p:cNvPr id="42" name="Group 41"/>
            <p:cNvGrpSpPr/>
            <p:nvPr/>
          </p:nvGrpSpPr>
          <p:grpSpPr>
            <a:xfrm>
              <a:off x="132904" y="2916573"/>
              <a:ext cx="1735282" cy="795360"/>
              <a:chOff x="4810988" y="5578127"/>
              <a:chExt cx="1735282" cy="79536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165703" y="5975807"/>
                <a:ext cx="120534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SiGe 75%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810988" y="5947459"/>
                <a:ext cx="1735282" cy="4260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810988" y="5652656"/>
                <a:ext cx="1735282" cy="29480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095733" y="5578127"/>
                <a:ext cx="12053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GeO</a:t>
                </a:r>
                <a:r>
                  <a:rPr lang="en-US" sz="1400" baseline="-25000" dirty="0"/>
                  <a:t>2</a:t>
                </a:r>
                <a:r>
                  <a:rPr lang="en-US" dirty="0"/>
                  <a:t> 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72392" y="3244334"/>
              <a:ext cx="1205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Ge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1868186" y="3321071"/>
            <a:ext cx="560857" cy="6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E1E94D15-32A7-474D-9B61-A2269CEDC8D6}"/>
              </a:ext>
            </a:extLst>
          </p:cNvPr>
          <p:cNvCxnSpPr>
            <a:cxnSpLocks/>
            <a:stCxn id="2" idx="0"/>
            <a:endCxn id="11" idx="1"/>
          </p:cNvCxnSpPr>
          <p:nvPr/>
        </p:nvCxnSpPr>
        <p:spPr>
          <a:xfrm rot="5400000" flipH="1" flipV="1">
            <a:off x="4205616" y="617710"/>
            <a:ext cx="264250" cy="174139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327A51A-4ADC-400D-845F-D64593472E6F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4170101" y="3953420"/>
            <a:ext cx="264248" cy="167035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75DEF26-86E7-429A-8FF1-41B8B4D20C59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6</a:t>
            </a:r>
          </a:p>
        </p:txBody>
      </p:sp>
      <p:pic>
        <p:nvPicPr>
          <p:cNvPr id="34" name="Picture 33" descr="https://spacegrant.arizona.edu/sites/spacegrant.arizona.edu/files/about/logos/azsgc_text_white_lg.jpg">
            <a:extLst>
              <a:ext uri="{FF2B5EF4-FFF2-40B4-BE49-F238E27FC236}">
                <a16:creationId xmlns:a16="http://schemas.microsoft.com/office/drawing/2014/main" id="{1B937BE7-0666-4B5C-ACB0-ED75FD79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3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21" y="18197"/>
            <a:ext cx="7620000" cy="1143000"/>
          </a:xfrm>
        </p:spPr>
        <p:txBody>
          <a:bodyPr/>
          <a:lstStyle/>
          <a:p>
            <a:r>
              <a:rPr lang="en-US" dirty="0"/>
              <a:t>Characterization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37338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Spectroscopic ellipsometry</a:t>
            </a:r>
          </a:p>
          <a:p>
            <a:r>
              <a:rPr lang="en-US" dirty="0"/>
              <a:t>Measured overlayer (oxides) thickness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650144" y="1371600"/>
            <a:ext cx="3733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900" dirty="0"/>
              <a:t>X-ray photoelectron spectroscopy (XPS)</a:t>
            </a:r>
          </a:p>
          <a:p>
            <a:pPr marL="445770" indent="-285750"/>
            <a:r>
              <a:rPr lang="en-US" sz="1900" dirty="0"/>
              <a:t>Determine chemical species on surface</a:t>
            </a:r>
            <a:r>
              <a:rPr lang="en-US" dirty="0"/>
              <a:t>. </a:t>
            </a:r>
          </a:p>
        </p:txBody>
      </p:sp>
      <p:pic>
        <p:nvPicPr>
          <p:cNvPr id="1026" name="Picture 2" descr="Image result for diagram of spectroscopic ellips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8100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2842" y="5752151"/>
            <a:ext cx="158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Wikipedia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752152"/>
            <a:ext cx="158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Wikimedia Commons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7B70EE5B-DA57-43C5-B29F-82F23205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29" y="3315772"/>
            <a:ext cx="3975632" cy="21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9F433F-D956-474D-8496-0F40AF969EEA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7097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379" y="313908"/>
            <a:ext cx="8137161" cy="665629"/>
          </a:xfrm>
        </p:spPr>
        <p:txBody>
          <a:bodyPr>
            <a:normAutofit/>
          </a:bodyPr>
          <a:lstStyle/>
          <a:p>
            <a:r>
              <a:rPr lang="en-US" sz="3600" dirty="0"/>
              <a:t>Amine increases carbon coverage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340580" y="5627676"/>
            <a:ext cx="6940960" cy="1404476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/>
              <a:t>Amine does not oxidize the surface.</a:t>
            </a:r>
          </a:p>
          <a:p>
            <a:pPr marL="285750" indent="-285750"/>
            <a:r>
              <a:rPr lang="en-US" sz="2000" dirty="0"/>
              <a:t>Concentration of amine does not affect coverage</a:t>
            </a:r>
          </a:p>
        </p:txBody>
      </p:sp>
      <p:pic>
        <p:nvPicPr>
          <p:cNvPr id="11" name="Picture 10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A34739-096F-48EA-9742-F44BCE8E9528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3CF47-4BD3-40D3-93C1-BB1F5EB3BA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7" r="38773"/>
          <a:stretch/>
        </p:blipFill>
        <p:spPr>
          <a:xfrm>
            <a:off x="10633" y="1230324"/>
            <a:ext cx="5042031" cy="4235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851B9D-05E6-422E-835D-D4521219C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537" y="2034376"/>
            <a:ext cx="3216346" cy="253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4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3572A2-F30D-4205-859B-AC86C5F5AF77}"/>
              </a:ext>
            </a:extLst>
          </p:cNvPr>
          <p:cNvSpPr txBox="1"/>
          <p:nvPr/>
        </p:nvSpPr>
        <p:spPr>
          <a:xfrm>
            <a:off x="8417883" y="6350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1721C42-815D-496F-A904-A3449360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908" y="5305170"/>
            <a:ext cx="6940960" cy="912056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/>
              <a:t>At 20 h, thiol and amine solutions show a decrease in the C/Ge ratio than just thiol alone.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2EBAECF-DA93-4473-A11B-87ECEF434D50}"/>
              </a:ext>
            </a:extLst>
          </p:cNvPr>
          <p:cNvSpPr txBox="1">
            <a:spLocks/>
          </p:cNvSpPr>
          <p:nvPr/>
        </p:nvSpPr>
        <p:spPr>
          <a:xfrm>
            <a:off x="217986" y="103209"/>
            <a:ext cx="8137161" cy="11114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For 20 h immersion, amine decreases C/Ge ratio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4B1A7-A3A5-4AC4-9304-20B1482D02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40000"/>
          <a:stretch/>
        </p:blipFill>
        <p:spPr>
          <a:xfrm>
            <a:off x="595111" y="1416523"/>
            <a:ext cx="6400800" cy="35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7682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3314</TotalTime>
  <Words>515</Words>
  <Application>Microsoft Office PowerPoint</Application>
  <PresentationFormat>On-screen Show (4:3)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Schoolbook</vt:lpstr>
      <vt:lpstr>Wingdings</vt:lpstr>
      <vt:lpstr>Wingdings 2</vt:lpstr>
      <vt:lpstr>View</vt:lpstr>
      <vt:lpstr>Deposition of Alkanethiolate Self-Assembled Monolayers on Germanium  </vt:lpstr>
      <vt:lpstr>Motivation and Background</vt:lpstr>
      <vt:lpstr>Motivation and Background</vt:lpstr>
      <vt:lpstr>Adding amine increases layer thickness</vt:lpstr>
      <vt:lpstr>Objective</vt:lpstr>
      <vt:lpstr>Procedure</vt:lpstr>
      <vt:lpstr>Characterization</vt:lpstr>
      <vt:lpstr>Amine increases carbon coverage</vt:lpstr>
      <vt:lpstr>PowerPoint Presentation</vt:lpstr>
      <vt:lpstr>Increasing temperature with amine decreases C/Ge ratio</vt:lpstr>
      <vt:lpstr>Overlayer thickness corroborates XPS results</vt:lpstr>
      <vt:lpstr>Conclusions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Non-Aqueous Surface Passivation of Silicon Germanium</dc:title>
  <dc:creator>ViAnn</dc:creator>
  <cp:lastModifiedBy>ViAnn</cp:lastModifiedBy>
  <cp:revision>211</cp:revision>
  <dcterms:created xsi:type="dcterms:W3CDTF">2017-03-26T22:30:34Z</dcterms:created>
  <dcterms:modified xsi:type="dcterms:W3CDTF">2018-03-31T04:49:05Z</dcterms:modified>
</cp:coreProperties>
</file>